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9" r:id="rId2"/>
    <p:sldId id="439" r:id="rId3"/>
    <p:sldId id="440" r:id="rId4"/>
    <p:sldId id="441" r:id="rId5"/>
    <p:sldId id="257" r:id="rId6"/>
    <p:sldId id="286" r:id="rId7"/>
    <p:sldId id="288" r:id="rId8"/>
    <p:sldId id="442" r:id="rId9"/>
    <p:sldId id="443" r:id="rId10"/>
    <p:sldId id="313" r:id="rId11"/>
    <p:sldId id="368" r:id="rId12"/>
    <p:sldId id="323" r:id="rId13"/>
    <p:sldId id="390" r:id="rId14"/>
    <p:sldId id="444" r:id="rId15"/>
    <p:sldId id="445" r:id="rId16"/>
    <p:sldId id="446" r:id="rId17"/>
    <p:sldId id="391" r:id="rId18"/>
    <p:sldId id="400" r:id="rId19"/>
    <p:sldId id="401" r:id="rId20"/>
    <p:sldId id="402" r:id="rId21"/>
    <p:sldId id="403" r:id="rId22"/>
    <p:sldId id="404" r:id="rId23"/>
    <p:sldId id="405" r:id="rId24"/>
    <p:sldId id="406" r:id="rId25"/>
    <p:sldId id="407" r:id="rId26"/>
    <p:sldId id="408" r:id="rId27"/>
    <p:sldId id="409" r:id="rId28"/>
    <p:sldId id="410" r:id="rId29"/>
    <p:sldId id="411" r:id="rId30"/>
    <p:sldId id="412" r:id="rId31"/>
    <p:sldId id="413" r:id="rId32"/>
    <p:sldId id="414" r:id="rId33"/>
    <p:sldId id="415" r:id="rId34"/>
    <p:sldId id="416" r:id="rId35"/>
    <p:sldId id="417" r:id="rId36"/>
    <p:sldId id="418" r:id="rId37"/>
    <p:sldId id="419" r:id="rId38"/>
    <p:sldId id="420" r:id="rId39"/>
    <p:sldId id="421" r:id="rId40"/>
    <p:sldId id="422" r:id="rId41"/>
    <p:sldId id="423" r:id="rId42"/>
    <p:sldId id="424" r:id="rId43"/>
    <p:sldId id="425" r:id="rId44"/>
    <p:sldId id="426" r:id="rId45"/>
    <p:sldId id="427" r:id="rId46"/>
    <p:sldId id="428" r:id="rId47"/>
    <p:sldId id="429" r:id="rId48"/>
    <p:sldId id="430" r:id="rId49"/>
    <p:sldId id="431" r:id="rId50"/>
    <p:sldId id="432" r:id="rId51"/>
    <p:sldId id="433" r:id="rId52"/>
    <p:sldId id="434" r:id="rId53"/>
    <p:sldId id="435" r:id="rId54"/>
    <p:sldId id="436" r:id="rId55"/>
    <p:sldId id="437" r:id="rId56"/>
    <p:sldId id="438" r:id="rId5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9525"/>
  <ax:ocxPr ax:name="_cy" ax:value="8467"/>
  <ax:ocxPr ax:name="FlashVars" ax:value=""/>
  <ax:ocxPr ax:name="Movie" ax:value="http://www.online-stopwatch.com/online-stopwatch.swf"/>
  <ax:ocxPr ax:name="Src" ax:value="http://www.online-stopwatch.com/online-stopwatch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-1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620088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61523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88453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4866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13007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39921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3515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749899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05968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87668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84690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904902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4FEAE-7359-4ADD-B437-087BB570F469}" type="datetimeFigureOut">
              <a:rPr lang="en-ZW" smtClean="0"/>
              <a:t>9/26/2011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4329A-DD2D-48CC-9F97-81CAEAD0E65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45139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8.jpeg"/><Relationship Id="rId4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8.jpeg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8.jpeg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jpeg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jpeg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jpeg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320039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Section </a:t>
            </a:r>
            <a:r>
              <a:rPr lang="en-US" b="1" dirty="0"/>
              <a:t>3:</a:t>
            </a:r>
            <a:r>
              <a:rPr lang="en-US" dirty="0"/>
              <a:t> Quick Graphs of Linear </a:t>
            </a:r>
            <a:r>
              <a:rPr lang="en-US" dirty="0" smtClean="0"/>
              <a:t>Equations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/>
              <a:t>Section 4:</a:t>
            </a:r>
            <a:r>
              <a:rPr lang="en-US" dirty="0"/>
              <a:t> Writing Equations of Lines</a:t>
            </a:r>
            <a:endParaRPr lang="en-ZW" dirty="0"/>
          </a:p>
          <a:p>
            <a:pPr marL="0" indent="0" algn="ctr">
              <a:buNone/>
            </a:pPr>
            <a:endParaRPr lang="en-ZW" dirty="0"/>
          </a:p>
          <a:p>
            <a:pPr algn="ctr"/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3015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USING THE SLOPE-INTERCEPT FORM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263676"/>
            <a:ext cx="6248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/>
              </a:rPr>
              <a:t>You are buying an $1100 computer on layaway.  You make a $250 deposit and then make weekly payments according to the equation a = 850 – 50t where a is the amount you owe and t is the number of weeks.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048000" y="2705878"/>
            <a:ext cx="1981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429000" y="3048000"/>
            <a:ext cx="1981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98914" y="3810000"/>
            <a:ext cx="1981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430763" y="3800669"/>
            <a:ext cx="5741437" cy="363894"/>
            <a:chOff x="430763" y="3800669"/>
            <a:chExt cx="5741437" cy="363894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5219700" y="3800669"/>
              <a:ext cx="9525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30763" y="4164563"/>
              <a:ext cx="7620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430763" y="4164563"/>
            <a:ext cx="5436637" cy="407437"/>
            <a:chOff x="430763" y="4164563"/>
            <a:chExt cx="5436637" cy="407437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3238500" y="4164563"/>
              <a:ext cx="26289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30763" y="4572000"/>
              <a:ext cx="7620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0" y="4766100"/>
            <a:ext cx="45727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mic Sans MS"/>
              </a:rPr>
              <a:t>a</a:t>
            </a:r>
            <a:r>
              <a:rPr lang="en-US" sz="2400" dirty="0">
                <a:latin typeface="Comic Sans MS"/>
              </a:rPr>
              <a:t>.  What is the original amount you owe on layaway?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0" y="5791200"/>
            <a:ext cx="35821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latin typeface="Comic Sans MS"/>
              </a:rPr>
              <a:t>b</a:t>
            </a:r>
            <a:r>
              <a:rPr lang="en-US" sz="2400" dirty="0">
                <a:latin typeface="Comic Sans MS"/>
              </a:rPr>
              <a:t>.  What is your </a:t>
            </a:r>
            <a:r>
              <a:rPr lang="en-US" sz="2400" dirty="0" smtClean="0">
                <a:latin typeface="Comic Sans MS"/>
              </a:rPr>
              <a:t>weekly </a:t>
            </a:r>
            <a:r>
              <a:rPr lang="en-US" sz="2400" dirty="0">
                <a:latin typeface="Comic Sans MS"/>
              </a:rPr>
              <a:t>payment</a:t>
            </a:r>
            <a:r>
              <a:rPr lang="en-US" sz="2400" dirty="0" smtClean="0">
                <a:latin typeface="Comic Sans MS"/>
              </a:rPr>
              <a:t>?</a:t>
            </a:r>
            <a:endParaRPr lang="en-US" sz="2400" dirty="0">
              <a:latin typeface="Comic Sans M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650" y="7118852"/>
            <a:ext cx="33527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latin typeface="Comic Sans MS"/>
              </a:rPr>
              <a:t>c</a:t>
            </a:r>
            <a:r>
              <a:rPr lang="en-US" sz="2400" dirty="0">
                <a:latin typeface="Comic Sans MS"/>
              </a:rPr>
              <a:t>. Graph the model.</a:t>
            </a:r>
          </a:p>
        </p:txBody>
      </p:sp>
      <p:pic>
        <p:nvPicPr>
          <p:cNvPr id="3074" name="Picture 2" descr="first quad 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969" y="5181598"/>
            <a:ext cx="3319462" cy="331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91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GRAPHING HORIZONTAL AND VERICAL LINES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1000" y="2286000"/>
            <a:ext cx="6076950" cy="213360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HORIZONTAL AND VERTICAL LINES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Horizontal Lines: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The graph of y = c is a horizontal line through (0, c)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Vertical Lines: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The graph of x = c is a vertical line through (c, 0)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oordplane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257800"/>
            <a:ext cx="289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oordplane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5257800"/>
            <a:ext cx="289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45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Comic Sans MS"/>
              </a:rPr>
              <a:t>P86#21-57x3</a:t>
            </a:r>
            <a:br>
              <a:rPr lang="en-US" b="0" i="0" u="none" strike="noStrike" baseline="0" dirty="0" smtClean="0">
                <a:latin typeface="Comic Sans MS"/>
              </a:rPr>
            </a:br>
            <a:r>
              <a:rPr lang="en-US" dirty="0" smtClean="0">
                <a:latin typeface="Comic Sans MS"/>
              </a:rPr>
              <a:t>to be turned </a:t>
            </a:r>
            <a:r>
              <a:rPr lang="en-US" smtClean="0">
                <a:latin typeface="Comic Sans MS"/>
              </a:rPr>
              <a:t>in </a:t>
            </a:r>
            <a:r>
              <a:rPr lang="en-US" smtClean="0">
                <a:latin typeface="Comic Sans MS"/>
              </a:rPr>
              <a:t>Thur.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6139" y="1676400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/>
              </a:rPr>
              <a:t>How many points are required to graph a line?</a:t>
            </a:r>
          </a:p>
        </p:txBody>
      </p:sp>
      <p:sp>
        <p:nvSpPr>
          <p:cNvPr id="5" name="Rectangle 4"/>
          <p:cNvSpPr/>
          <p:nvPr/>
        </p:nvSpPr>
        <p:spPr>
          <a:xfrm>
            <a:off x="286138" y="5029200"/>
            <a:ext cx="57336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/>
              </a:rPr>
              <a:t>Easiest way to graph in standard form is to graph the x-intercept (x, 0) and y-intercept (0, b).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488302" y="3182054"/>
            <a:ext cx="5767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mic Sans MS"/>
              </a:rPr>
              <a:t>What if the equation is not in slope-intercept form, but is in standard form?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094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GRAPHING</a:t>
            </a:r>
            <a:r>
              <a:rPr lang="en-US" b="1" i="0" u="none" strike="noStrike" dirty="0" smtClean="0">
                <a:latin typeface="Comic Sans MS"/>
              </a:rPr>
              <a:t> WITH </a:t>
            </a:r>
            <a:r>
              <a:rPr lang="en-US" b="1" i="0" u="none" strike="noStrike" baseline="0" dirty="0" smtClean="0">
                <a:latin typeface="Comic Sans MS"/>
              </a:rPr>
              <a:t>STANDARD FORM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3400" y="2057400"/>
            <a:ext cx="6076950" cy="190500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STANDARD FORM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A and B are not zero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730025"/>
              </p:ext>
            </p:extLst>
          </p:nvPr>
        </p:nvGraphicFramePr>
        <p:xfrm>
          <a:off x="1994297" y="3124200"/>
          <a:ext cx="3155156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Equation" r:id="rId3" imgW="799920" imgH="203040" progId="Equation.3">
                  <p:embed/>
                </p:oleObj>
              </mc:Choice>
              <mc:Fallback>
                <p:oleObj name="Equation" r:id="rId3" imgW="7999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94297" y="3124200"/>
                        <a:ext cx="3155156" cy="63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533400" y="4429035"/>
            <a:ext cx="57336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/>
              </a:rPr>
              <a:t>Easiest way to graph in standard form is to graph the x-intercept (x, 0) and y-intercept (0, b).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371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808646"/>
              </p:ext>
            </p:extLst>
          </p:nvPr>
        </p:nvGraphicFramePr>
        <p:xfrm>
          <a:off x="304800" y="762000"/>
          <a:ext cx="29527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Equation" r:id="rId3" imgW="787320" imgH="203040" progId="Equation.3">
                  <p:embed/>
                </p:oleObj>
              </mc:Choice>
              <mc:Fallback>
                <p:oleObj name="Equation" r:id="rId3" imgW="7873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762000"/>
                        <a:ext cx="295275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2" name="Picture 2" descr="coordplane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3565525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48200" y="1962834"/>
            <a:ext cx="11384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omic Sans MS"/>
              </a:rPr>
              <a:t>(    , </a:t>
            </a:r>
            <a:r>
              <a:rPr lang="en-US" sz="2400" dirty="0">
                <a:latin typeface="Comic Sans MS"/>
              </a:rPr>
              <a:t>0</a:t>
            </a:r>
            <a:r>
              <a:rPr lang="en-US" sz="2400" dirty="0" smtClean="0">
                <a:latin typeface="Comic Sans MS"/>
              </a:rPr>
              <a:t>)</a:t>
            </a:r>
          </a:p>
          <a:p>
            <a:r>
              <a:rPr lang="en-US" sz="2400" dirty="0" smtClean="0">
                <a:latin typeface="Comic Sans MS"/>
              </a:rPr>
              <a:t> </a:t>
            </a:r>
          </a:p>
          <a:p>
            <a:r>
              <a:rPr lang="en-US" sz="2400" dirty="0" smtClean="0">
                <a:latin typeface="Comic Sans MS"/>
              </a:rPr>
              <a:t>(</a:t>
            </a:r>
            <a:r>
              <a:rPr lang="en-US" sz="2400" dirty="0">
                <a:latin typeface="Comic Sans MS"/>
              </a:rPr>
              <a:t>0, </a:t>
            </a:r>
            <a:r>
              <a:rPr lang="en-US" sz="2400" dirty="0" smtClean="0">
                <a:latin typeface="Comic Sans MS"/>
              </a:rPr>
              <a:t>    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345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627362"/>
              </p:ext>
            </p:extLst>
          </p:nvPr>
        </p:nvGraphicFramePr>
        <p:xfrm>
          <a:off x="304800" y="762000"/>
          <a:ext cx="29527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Equation" r:id="rId3" imgW="787320" imgH="203040" progId="Equation.3">
                  <p:embed/>
                </p:oleObj>
              </mc:Choice>
              <mc:Fallback>
                <p:oleObj name="Equation" r:id="rId3" imgW="7873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762000"/>
                        <a:ext cx="295275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2" name="Picture 2" descr="coordplane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3565525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48200" y="1962834"/>
            <a:ext cx="11384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omic Sans MS"/>
              </a:rPr>
              <a:t>(    , </a:t>
            </a:r>
            <a:r>
              <a:rPr lang="en-US" sz="2400" dirty="0">
                <a:latin typeface="Comic Sans MS"/>
              </a:rPr>
              <a:t>0</a:t>
            </a:r>
            <a:r>
              <a:rPr lang="en-US" sz="2400" dirty="0" smtClean="0">
                <a:latin typeface="Comic Sans MS"/>
              </a:rPr>
              <a:t>)</a:t>
            </a:r>
          </a:p>
          <a:p>
            <a:r>
              <a:rPr lang="en-US" sz="2400" dirty="0" smtClean="0">
                <a:latin typeface="Comic Sans MS"/>
              </a:rPr>
              <a:t> </a:t>
            </a:r>
          </a:p>
          <a:p>
            <a:r>
              <a:rPr lang="en-US" sz="2400" dirty="0" smtClean="0">
                <a:latin typeface="Comic Sans MS"/>
              </a:rPr>
              <a:t>(</a:t>
            </a:r>
            <a:r>
              <a:rPr lang="en-US" sz="2400" dirty="0">
                <a:latin typeface="Comic Sans MS"/>
              </a:rPr>
              <a:t>0, </a:t>
            </a:r>
            <a:r>
              <a:rPr lang="en-US" sz="2400" dirty="0" smtClean="0">
                <a:latin typeface="Comic Sans MS"/>
              </a:rPr>
              <a:t>    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9286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4339878"/>
              </p:ext>
            </p:extLst>
          </p:nvPr>
        </p:nvGraphicFramePr>
        <p:xfrm>
          <a:off x="328613" y="762000"/>
          <a:ext cx="29051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Equation" r:id="rId3" imgW="774360" imgH="203040" progId="Equation.3">
                  <p:embed/>
                </p:oleObj>
              </mc:Choice>
              <mc:Fallback>
                <p:oleObj name="Equation" r:id="rId3" imgW="77436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8613" y="762000"/>
                        <a:ext cx="2905125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2" name="Picture 2" descr="coordplane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3565525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48200" y="1962834"/>
            <a:ext cx="11384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omic Sans MS"/>
              </a:rPr>
              <a:t>(    , </a:t>
            </a:r>
            <a:r>
              <a:rPr lang="en-US" sz="2400" dirty="0">
                <a:latin typeface="Comic Sans MS"/>
              </a:rPr>
              <a:t>0</a:t>
            </a:r>
            <a:r>
              <a:rPr lang="en-US" sz="2400" dirty="0" smtClean="0">
                <a:latin typeface="Comic Sans MS"/>
              </a:rPr>
              <a:t>)</a:t>
            </a:r>
          </a:p>
          <a:p>
            <a:r>
              <a:rPr lang="en-US" sz="2400" dirty="0" smtClean="0">
                <a:latin typeface="Comic Sans MS"/>
              </a:rPr>
              <a:t> </a:t>
            </a:r>
          </a:p>
          <a:p>
            <a:r>
              <a:rPr lang="en-US" sz="2400" dirty="0" smtClean="0">
                <a:latin typeface="Comic Sans MS"/>
              </a:rPr>
              <a:t>(</a:t>
            </a:r>
            <a:r>
              <a:rPr lang="en-US" sz="2400" dirty="0">
                <a:latin typeface="Comic Sans MS"/>
              </a:rPr>
              <a:t>0, </a:t>
            </a:r>
            <a:r>
              <a:rPr lang="en-US" sz="2400" dirty="0" smtClean="0">
                <a:latin typeface="Comic Sans MS"/>
              </a:rPr>
              <a:t>    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89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 smtClean="0">
                <a:latin typeface="Comic Sans MS"/>
              </a:rPr>
              <a:t>USING STANDARD FORM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905001"/>
            <a:ext cx="6858000" cy="3047999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800" b="0" i="0" u="none" strike="noStrike" baseline="0" dirty="0" smtClean="0">
                <a:latin typeface="Comic Sans MS"/>
              </a:rPr>
              <a:t>The school band is selling sweatshirts and T-shirts to raise money.  The goal is to raise $1200.  Sweatshirts sell for a profit of $2.50 each and T-shirts for $1.50 each.  Describe the numbers of sweatshirts and T-shirts the band can sell </a:t>
            </a:r>
            <a:r>
              <a:rPr lang="en-US" sz="2800" dirty="0">
                <a:latin typeface="Comic Sans MS"/>
              </a:rPr>
              <a:t>to reach the </a:t>
            </a:r>
            <a:r>
              <a:rPr lang="en-US" sz="2800" b="0" i="0" u="none" strike="noStrike" baseline="0" dirty="0" smtClean="0">
                <a:latin typeface="Comic Sans MS"/>
              </a:rPr>
              <a:t>goal.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614681" y="3048000"/>
            <a:ext cx="1524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138681" y="3505200"/>
            <a:ext cx="1524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062619" y="3886200"/>
            <a:ext cx="29718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324600" y="7010400"/>
            <a:ext cx="1524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629400" y="6248400"/>
            <a:ext cx="1524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79629" y="5029200"/>
            <a:ext cx="27061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omic Sans MS"/>
              </a:rPr>
              <a:t>2.5s+1.5t=1200</a:t>
            </a:r>
            <a:endParaRPr lang="en-US" sz="2800" dirty="0"/>
          </a:p>
        </p:txBody>
      </p:sp>
      <p:pic>
        <p:nvPicPr>
          <p:cNvPr id="11266" name="Picture 2" descr="first quad 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063" y="5350669"/>
            <a:ext cx="3319462" cy="331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01335" y="6118554"/>
            <a:ext cx="2948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omic Sans MS"/>
              </a:rPr>
              <a:t>Graph the model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4347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WRITING AN EQATION OF A LINE	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70815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SLOPE-INTECEPT FORM	</a:t>
            </a:r>
            <a:r>
              <a:rPr lang="en-US" b="0" i="0" u="none" strike="noStrike" baseline="0" smtClean="0">
                <a:latin typeface="Comic Sans MS"/>
              </a:rPr>
              <a:t>Given the slope </a:t>
            </a:r>
            <a:r>
              <a:rPr lang="en-US" b="1" i="1" u="none" strike="noStrike" baseline="0" smtClean="0">
                <a:latin typeface="Comic Sans MS"/>
              </a:rPr>
              <a:t>m</a:t>
            </a:r>
            <a:r>
              <a:rPr lang="en-US" b="0" i="0" u="none" strike="noStrike" baseline="0" smtClean="0">
                <a:latin typeface="Comic Sans MS"/>
              </a:rPr>
              <a:t> and the y-intercept </a:t>
            </a:r>
            <a:r>
              <a:rPr lang="en-US" b="1" i="1" u="none" strike="noStrike" baseline="0" smtClean="0">
                <a:latin typeface="Comic Sans MS"/>
              </a:rPr>
              <a:t>b</a:t>
            </a:r>
            <a:r>
              <a:rPr lang="en-US" b="0" i="0" u="none" strike="noStrike" baseline="0" smtClean="0">
                <a:latin typeface="Comic Sans MS"/>
              </a:rPr>
              <a:t> use the equation:  </a:t>
            </a:r>
            <a:r>
              <a:rPr lang="en-US" b="1" i="0" u="none" strike="noStrike" baseline="0" smtClean="0">
                <a:latin typeface="Comic Sans MS"/>
              </a:rPr>
              <a:t>y = mx +b	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419005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949016"/>
          </a:xfrm>
        </p:spPr>
        <p:txBody>
          <a:bodyPr>
            <a:noAutofit/>
          </a:bodyPr>
          <a:lstStyle/>
          <a:p>
            <a:pPr algn="l"/>
            <a:r>
              <a:rPr lang="en-US" sz="6600" dirty="0" smtClean="0"/>
              <a:t>There are 4 ways to represent any function </a:t>
            </a:r>
            <a:r>
              <a:rPr lang="en-US" sz="6600" b="1" dirty="0" smtClean="0"/>
              <a:t>and</a:t>
            </a:r>
            <a:r>
              <a:rPr lang="en-US" sz="6600" dirty="0" smtClean="0"/>
              <a:t> 3 ways to write an equation of a line.</a:t>
            </a:r>
            <a:endParaRPr lang="en-ZW" sz="6600" dirty="0"/>
          </a:p>
        </p:txBody>
      </p:sp>
    </p:spTree>
    <p:extLst>
      <p:ext uri="{BB962C8B-B14F-4D97-AF65-F5344CB8AC3E}">
        <p14:creationId xmlns:p14="http://schemas.microsoft.com/office/powerpoint/2010/main" val="336863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POINT-SLOPE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57871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FORM	</a:t>
            </a:r>
            <a:r>
              <a:rPr lang="en-US" b="0" i="0" u="none" strike="noStrike" baseline="0" smtClean="0">
                <a:latin typeface="Comic Sans MS"/>
              </a:rPr>
              <a:t>Given slope m and a point (x</a:t>
            </a:r>
            <a:r>
              <a:rPr lang="en-US" b="0" i="0" u="none" strike="noStrike" baseline="-25000" smtClean="0">
                <a:latin typeface="Comic Sans MS"/>
              </a:rPr>
              <a:t>1</a:t>
            </a:r>
            <a:r>
              <a:rPr lang="en-US" b="0" i="0" u="none" strike="noStrike" baseline="0" smtClean="0">
                <a:latin typeface="Comic Sans MS"/>
              </a:rPr>
              <a:t>, y</a:t>
            </a:r>
            <a:r>
              <a:rPr lang="en-US" b="0" i="0" u="none" strike="noStrike" baseline="-25000" smtClean="0">
                <a:latin typeface="Comic Sans MS"/>
              </a:rPr>
              <a:t>1</a:t>
            </a:r>
            <a:r>
              <a:rPr lang="en-US" b="0" i="0" u="none" strike="noStrike" baseline="0" smtClean="0">
                <a:latin typeface="Comic Sans MS"/>
              </a:rPr>
              <a:t>), use this equation:  </a:t>
            </a:r>
            <a:r>
              <a:rPr lang="en-US" b="1" i="0" u="none" strike="noStrike" baseline="0" smtClean="0">
                <a:latin typeface="Comic Sans MS"/>
              </a:rPr>
              <a:t>y – y</a:t>
            </a:r>
            <a:r>
              <a:rPr lang="en-US" b="1" i="0" u="none" strike="noStrike" baseline="-25000" smtClean="0">
                <a:latin typeface="Comic Sans MS"/>
              </a:rPr>
              <a:t>1</a:t>
            </a:r>
            <a:r>
              <a:rPr lang="en-US" b="1" i="0" u="none" strike="noStrike" baseline="0" smtClean="0">
                <a:latin typeface="Comic Sans MS"/>
              </a:rPr>
              <a:t> =m(x – x</a:t>
            </a:r>
            <a:r>
              <a:rPr lang="en-US" b="1" i="0" u="none" strike="noStrike" baseline="-25000" smtClean="0">
                <a:latin typeface="Comic Sans MS"/>
              </a:rPr>
              <a:t>1</a:t>
            </a:r>
            <a:r>
              <a:rPr lang="en-US" b="1" i="0" u="none" strike="noStrike" baseline="0" smtClean="0">
                <a:latin typeface="Comic Sans MS"/>
              </a:rPr>
              <a:t>)</a:t>
            </a:r>
            <a:r>
              <a:rPr lang="en-US" b="0" i="0" u="none" strike="noStrike" baseline="0" smtClean="0">
                <a:latin typeface="Comic Sans MS"/>
              </a:rPr>
              <a:t>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083595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TWO POINTS 	</a:t>
            </a:r>
            <a:r>
              <a:rPr lang="en-US" b="0" i="0" u="none" strike="noStrike" baseline="0" smtClean="0">
                <a:latin typeface="Comic Sans MS"/>
              </a:rPr>
              <a:t>Given two points (x</a:t>
            </a:r>
            <a:r>
              <a:rPr lang="en-US" b="0" i="0" u="none" strike="noStrike" baseline="-25000" smtClean="0">
                <a:latin typeface="Comic Sans MS"/>
              </a:rPr>
              <a:t>1</a:t>
            </a:r>
            <a:r>
              <a:rPr lang="en-US" b="0" i="0" u="none" strike="noStrike" baseline="0" smtClean="0">
                <a:latin typeface="Comic Sans MS"/>
              </a:rPr>
              <a:t>, y</a:t>
            </a:r>
            <a:r>
              <a:rPr lang="en-US" b="0" i="0" u="none" strike="noStrike" baseline="-25000" smtClean="0">
                <a:latin typeface="Comic Sans MS"/>
              </a:rPr>
              <a:t>1</a:t>
            </a:r>
            <a:r>
              <a:rPr lang="en-US" b="0" i="0" u="none" strike="noStrike" baseline="0" smtClean="0">
                <a:latin typeface="Comic Sans MS"/>
              </a:rPr>
              <a:t>) and (x</a:t>
            </a:r>
            <a:r>
              <a:rPr lang="en-US" b="0" i="0" u="none" strike="noStrike" baseline="-25000" smtClean="0">
                <a:latin typeface="Comic Sans MS"/>
              </a:rPr>
              <a:t>2</a:t>
            </a:r>
            <a:r>
              <a:rPr lang="en-US" b="0" i="0" u="none" strike="noStrike" baseline="0" smtClean="0">
                <a:latin typeface="Comic Sans MS"/>
              </a:rPr>
              <a:t>, y</a:t>
            </a:r>
            <a:r>
              <a:rPr lang="en-US" b="0" i="0" u="none" strike="noStrike" baseline="-25000" smtClean="0">
                <a:latin typeface="Comic Sans MS"/>
              </a:rPr>
              <a:t>2</a:t>
            </a:r>
            <a:r>
              <a:rPr lang="en-US" b="0" i="0" u="none" strike="noStrike" baseline="0" smtClean="0">
                <a:latin typeface="Comic Sans MS"/>
              </a:rPr>
              <a:t>), use the formula:   t find the slope m.  Then use the slope-intercept form or point-slope form with the slope and either point of the given points to write an equation of a line.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6280552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WRITING AN EQUATION GIVEN THE SLOPE AND Y-INTERCEPT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542485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4.  m = -3 and b = 6				5.  m =  and b = -8		6.  m = 4 and b = 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8492700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7484703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WRITING AN EQUATION GIVEN THE SLOPE AND POINT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5262547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7.  Write an equation of the line that passes through (2, 3) and has a slope of 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17371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    SLOPE-INTERCEPT FORM					  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8813745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8.  Write an equation of the line that passes through (5, 4) and has a slope of -3.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818133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2758016"/>
          </a:xfrm>
        </p:spPr>
        <p:txBody>
          <a:bodyPr>
            <a:noAutofit/>
          </a:bodyPr>
          <a:lstStyle/>
          <a:p>
            <a:pPr algn="l"/>
            <a:r>
              <a:rPr lang="en-US" sz="6600" dirty="0" smtClean="0"/>
              <a:t>There are 4 ways to represent any function:</a:t>
            </a:r>
            <a:endParaRPr lang="en-ZW" sz="66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87710" y="4552514"/>
            <a:ext cx="3316941" cy="689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umerically/table</a:t>
            </a:r>
            <a:endParaRPr lang="en-ZW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87710" y="6894248"/>
            <a:ext cx="3036794" cy="689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 ords/verbally</a:t>
            </a:r>
            <a:endParaRPr lang="en-ZW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87710" y="3384566"/>
            <a:ext cx="3429000" cy="689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raphically/visual</a:t>
            </a:r>
            <a:endParaRPr lang="en-ZW" sz="3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7710" y="5894885"/>
            <a:ext cx="3760490" cy="689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nalytically/equation</a:t>
            </a:r>
            <a:endParaRPr lang="en-ZW" sz="3200" dirty="0"/>
          </a:p>
        </p:txBody>
      </p:sp>
      <p:sp>
        <p:nvSpPr>
          <p:cNvPr id="7" name="Rectangle 6"/>
          <p:cNvSpPr/>
          <p:nvPr/>
        </p:nvSpPr>
        <p:spPr>
          <a:xfrm>
            <a:off x="468406" y="3267653"/>
            <a:ext cx="62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0391" y="4435601"/>
            <a:ext cx="641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8406" y="5661059"/>
            <a:ext cx="62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4630" y="6691983"/>
            <a:ext cx="8130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071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    SLOPE-INTERCEPT FORM					 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085510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WRITING EQUATIONS OF PERPENDICULAR AND PARALLEL LINES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8354102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/>
            <a:r>
              <a:rPr lang="en-US" b="0" i="0" u="none" strike="noStrike" baseline="0" smtClean="0">
                <a:latin typeface="Comic Sans MS"/>
              </a:rPr>
              <a:t>Write an equation of a line that passes through (3, 2) and is </a:t>
            </a:r>
            <a:r>
              <a:rPr lang="en-US" b="1" i="0" u="none" strike="noStrike" baseline="0" smtClean="0">
                <a:latin typeface="Comic Sans MS"/>
              </a:rPr>
              <a:t>(a)</a:t>
            </a:r>
            <a:r>
              <a:rPr lang="en-US" b="0" i="0" u="none" strike="noStrike" baseline="0" smtClean="0">
                <a:latin typeface="Comic Sans MS"/>
              </a:rPr>
              <a:t> perpendicular and </a:t>
            </a:r>
            <a:r>
              <a:rPr lang="en-US" b="1" i="0" u="none" strike="noStrike" baseline="0" smtClean="0">
                <a:latin typeface="Comic Sans MS"/>
              </a:rPr>
              <a:t>(b)</a:t>
            </a:r>
            <a:r>
              <a:rPr lang="en-US" b="0" i="0" u="none" strike="noStrike" baseline="0" smtClean="0">
                <a:latin typeface="Comic Sans MS"/>
              </a:rPr>
              <a:t> parallel to the line y = -3x + 2.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066767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    PERPENDICULAR					              PARALLEL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5936987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Write an equation of a line that passes through (-2, 3) and is </a:t>
            </a:r>
            <a:r>
              <a:rPr lang="en-US" b="1" i="0" u="none" strike="noStrike" baseline="0" smtClean="0">
                <a:latin typeface="Comic Sans MS"/>
              </a:rPr>
              <a:t>(a)</a:t>
            </a:r>
            <a:r>
              <a:rPr lang="en-US" b="0" i="0" u="none" strike="noStrike" baseline="0" smtClean="0">
                <a:latin typeface="Comic Sans MS"/>
              </a:rPr>
              <a:t> perpendicular and </a:t>
            </a:r>
            <a:r>
              <a:rPr lang="en-US" b="1" i="0" u="none" strike="noStrike" baseline="0" smtClean="0">
                <a:latin typeface="Comic Sans MS"/>
              </a:rPr>
              <a:t>(b)</a:t>
            </a:r>
            <a:r>
              <a:rPr lang="en-US" b="0" i="0" u="none" strike="noStrike" baseline="0" smtClean="0">
                <a:latin typeface="Comic Sans MS"/>
              </a:rPr>
              <a:t> parallel to the line y = -4x + 1.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550066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PERPENDICULAR					        PARALLEL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9905008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WRITING AN EQUATION GIVEN TWO POINTS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418735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Write an equation of the line that passes through (-2, -1) and (3, 4).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629415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   SLOPE-INTERCEPT FORM					    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2360956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12.  Write an equation of the line that passes through (5, -2) and (2, 10).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80131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3824816"/>
          </a:xfrm>
        </p:spPr>
        <p:txBody>
          <a:bodyPr>
            <a:noAutofit/>
          </a:bodyPr>
          <a:lstStyle/>
          <a:p>
            <a:pPr algn="l"/>
            <a:r>
              <a:rPr lang="en-US" sz="6600" dirty="0" smtClean="0"/>
              <a:t>There are 3 ways to write an equation of a line:</a:t>
            </a:r>
            <a:endParaRPr lang="en-ZW" sz="6600" dirty="0"/>
          </a:p>
        </p:txBody>
      </p:sp>
      <p:sp>
        <p:nvSpPr>
          <p:cNvPr id="4" name="Rectangle 3"/>
          <p:cNvSpPr/>
          <p:nvPr/>
        </p:nvSpPr>
        <p:spPr>
          <a:xfrm>
            <a:off x="815096" y="6019817"/>
            <a:ext cx="2855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 smtClean="0"/>
              <a:t>oint</a:t>
            </a:r>
            <a:r>
              <a:rPr lang="en-US" sz="3200" dirty="0" smtClean="0"/>
              <a:t>-Slope Form</a:t>
            </a:r>
            <a:endParaRPr lang="en-ZW" sz="3200" dirty="0"/>
          </a:p>
        </p:txBody>
      </p:sp>
      <p:sp>
        <p:nvSpPr>
          <p:cNvPr id="5" name="Rectangle 4"/>
          <p:cNvSpPr/>
          <p:nvPr/>
        </p:nvSpPr>
        <p:spPr>
          <a:xfrm>
            <a:off x="815096" y="4683931"/>
            <a:ext cx="35244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lope-Intercept Form</a:t>
            </a:r>
            <a:endParaRPr lang="en-ZW" sz="3200" dirty="0"/>
          </a:p>
        </p:txBody>
      </p:sp>
      <p:sp>
        <p:nvSpPr>
          <p:cNvPr id="6" name="Rectangle 5"/>
          <p:cNvSpPr/>
          <p:nvPr/>
        </p:nvSpPr>
        <p:spPr>
          <a:xfrm>
            <a:off x="770965" y="7366916"/>
            <a:ext cx="2555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 </a:t>
            </a:r>
            <a:r>
              <a:rPr lang="en-US" sz="3200" dirty="0" err="1" smtClean="0"/>
              <a:t>tandard</a:t>
            </a:r>
            <a:r>
              <a:rPr lang="en-US" sz="3200" dirty="0" smtClean="0"/>
              <a:t> Form</a:t>
            </a:r>
            <a:endParaRPr lang="en-ZW" sz="3200" dirty="0"/>
          </a:p>
        </p:txBody>
      </p:sp>
      <p:sp>
        <p:nvSpPr>
          <p:cNvPr id="7" name="Rectangle 6"/>
          <p:cNvSpPr/>
          <p:nvPr/>
        </p:nvSpPr>
        <p:spPr>
          <a:xfrm>
            <a:off x="503055" y="7158334"/>
            <a:ext cx="511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endParaRPr lang="en-US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2215" y="5785391"/>
            <a:ext cx="553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  <a:endParaRPr lang="en-US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3055" y="4449395"/>
            <a:ext cx="511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endParaRPr lang="en-US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207773"/>
              </p:ext>
            </p:extLst>
          </p:nvPr>
        </p:nvGraphicFramePr>
        <p:xfrm>
          <a:off x="3326215" y="5233531"/>
          <a:ext cx="2604569" cy="786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3" imgW="672840" imgH="203040" progId="Equation.3">
                  <p:embed/>
                </p:oleObj>
              </mc:Choice>
              <mc:Fallback>
                <p:oleObj name="Equation" r:id="rId3" imgW="6728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26215" y="5233531"/>
                        <a:ext cx="2604569" cy="7862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304763"/>
              </p:ext>
            </p:extLst>
          </p:nvPr>
        </p:nvGraphicFramePr>
        <p:xfrm>
          <a:off x="2730500" y="6707188"/>
          <a:ext cx="3821113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Equation" r:id="rId5" imgW="1422360" imgH="215640" progId="Equation.3">
                  <p:embed/>
                </p:oleObj>
              </mc:Choice>
              <mc:Fallback>
                <p:oleObj name="Equation" r:id="rId5" imgW="14223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30500" y="6707188"/>
                        <a:ext cx="3821113" cy="73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50047"/>
              </p:ext>
            </p:extLst>
          </p:nvPr>
        </p:nvGraphicFramePr>
        <p:xfrm>
          <a:off x="2829081" y="7951691"/>
          <a:ext cx="3021012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Equation" r:id="rId7" imgW="698400" imgH="203040" progId="Equation.3">
                  <p:embed/>
                </p:oleObj>
              </mc:Choice>
              <mc:Fallback>
                <p:oleObj name="Equation" r:id="rId7" imgW="69840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29081" y="7951691"/>
                        <a:ext cx="3021012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364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     SLOPE-INTERCEPT FORM				   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081839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WRITING DIRECT VARIATON EQATIONS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715060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DIRECT VARIATION EQUATION	y = kx</a:t>
            </a:r>
            <a:r>
              <a:rPr lang="en-US" b="0" i="0" u="none" strike="noStrike" baseline="0" smtClean="0">
                <a:latin typeface="Comic Sans MS"/>
              </a:rPr>
              <a:t> and k</a:t>
            </a:r>
            <a:r>
              <a:rPr lang="en-US" b="0" i="0" u="none" strike="noStrike" baseline="0" smtClean="0">
                <a:latin typeface="Comic Sans MS"/>
                <a:sym typeface="Symbol"/>
              </a:rPr>
              <a:t> 0.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6581186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The nonzero constant </a:t>
            </a:r>
            <a:r>
              <a:rPr lang="en-US" b="1" i="1" u="none" strike="noStrike" baseline="0" smtClean="0">
                <a:latin typeface="Comic Sans MS"/>
              </a:rPr>
              <a:t>k</a:t>
            </a:r>
            <a:r>
              <a:rPr lang="en-US" b="0" i="0" u="none" strike="noStrike" baseline="0" smtClean="0">
                <a:latin typeface="Comic Sans MS"/>
              </a:rPr>
              <a:t> is called </a:t>
            </a:r>
            <a:r>
              <a:rPr lang="en-US" b="1" i="0" u="none" strike="noStrike" baseline="0" smtClean="0">
                <a:latin typeface="Comic Sans MS"/>
              </a:rPr>
              <a:t>constant of variation</a:t>
            </a:r>
            <a:r>
              <a:rPr lang="en-US" b="0" i="0" u="none" strike="noStrike" baseline="0" smtClean="0">
                <a:latin typeface="Comic Sans MS"/>
              </a:rPr>
              <a:t> and </a:t>
            </a:r>
            <a:r>
              <a:rPr lang="en-US" b="1" i="1" u="none" strike="noStrike" baseline="0" smtClean="0">
                <a:latin typeface="Comic Sans MS"/>
              </a:rPr>
              <a:t>y</a:t>
            </a:r>
            <a:r>
              <a:rPr lang="en-US" b="0" i="0" u="none" strike="noStrike" baseline="0" smtClean="0">
                <a:latin typeface="Comic Sans MS"/>
              </a:rPr>
              <a:t> is said to </a:t>
            </a:r>
            <a:r>
              <a:rPr lang="en-US" b="1" i="1" u="none" strike="noStrike" baseline="0" smtClean="0">
                <a:latin typeface="Comic Sans MS"/>
              </a:rPr>
              <a:t>vary directly</a:t>
            </a:r>
            <a:r>
              <a:rPr lang="en-US" b="0" i="0" u="none" strike="noStrike" baseline="0" smtClean="0">
                <a:latin typeface="Comic Sans MS"/>
              </a:rPr>
              <a:t> with </a:t>
            </a:r>
            <a:r>
              <a:rPr lang="en-US" b="1" i="1" u="none" strike="noStrike" baseline="0" smtClean="0">
                <a:latin typeface="Comic Sans MS"/>
              </a:rPr>
              <a:t>x</a:t>
            </a:r>
            <a:r>
              <a:rPr lang="en-US" b="0" i="0" u="none" strike="noStrike" baseline="0" smtClean="0">
                <a:latin typeface="Comic Sans MS"/>
              </a:rPr>
              <a:t>.  The graph of y = kx is a line through the origin.</a:t>
            </a:r>
            <a:r>
              <a:rPr lang="en-US" b="1" i="0" u="none" strike="noStrike" baseline="0" smtClean="0">
                <a:latin typeface="Comic Sans MS"/>
              </a:rPr>
              <a:t>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546468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/>
            <a:r>
              <a:rPr lang="en-US" b="1" i="0" u="none" strike="noStrike" baseline="0" smtClean="0">
                <a:latin typeface="Comic Sans MS"/>
              </a:rPr>
              <a:t>WRITING AND USING A DIRECT VARIATION EQUATION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198078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The variables x and y vary directly, and y = 12 and x = 4.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0049045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13a. Write and graph an equation relating x and y.			13b. Find y when x = 5.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5985969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 The variables x and y vary directly, and y = 8 and x = -4.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454791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14a. Write and graph an equation relating x and y.			14b. Find x when y = 2.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5239743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IDENTIFYING DIRECT VARIATION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269104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05000" y="990599"/>
            <a:ext cx="24600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Open to p. 82</a:t>
            </a:r>
            <a:endParaRPr lang="en-ZW" sz="3200" dirty="0"/>
          </a:p>
        </p:txBody>
      </p:sp>
      <p:sp>
        <p:nvSpPr>
          <p:cNvPr id="6" name="Rectangle 5"/>
          <p:cNvSpPr/>
          <p:nvPr/>
        </p:nvSpPr>
        <p:spPr>
          <a:xfrm>
            <a:off x="2057400" y="2438400"/>
            <a:ext cx="3200399" cy="1600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Complete the activity and turn it in</a:t>
            </a:r>
            <a:endParaRPr lang="en-ZW" sz="3200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6147" name="ShockwaveFlash1" r:id="rId2" imgW="3428571" imgH="3048426"/>
        </mc:Choice>
        <mc:Fallback>
          <p:control name="ShockwaveFlash1" r:id="rId2" imgW="3428571" imgH="3048426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52600" y="4419600"/>
                  <a:ext cx="3429000" cy="3048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50403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Tell whether the data show direct variation.  If so, write an equation relating and 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4567880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14-Karot Gold Chains (1 gram/in)	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0210054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Length, x (in)	</a:t>
            </a:r>
            <a:r>
              <a:rPr lang="en-US" b="0" i="0" u="none" strike="noStrike" baseline="0" smtClean="0">
                <a:latin typeface="Comic Sans MS"/>
              </a:rPr>
              <a:t>16	18	20	24	30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408564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Price, y ($)	</a:t>
            </a:r>
            <a:r>
              <a:rPr lang="en-US" b="0" i="0" u="none" strike="noStrike" baseline="0" smtClean="0">
                <a:latin typeface="Comic Sans MS"/>
              </a:rPr>
              <a:t>288	324	360	432	540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3939042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Loose Diamonds (round, colorless, very small flaws)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623455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Weight, x (Carats)	</a:t>
            </a:r>
            <a:r>
              <a:rPr lang="en-US" b="0" i="0" u="none" strike="noStrike" baseline="0" smtClean="0">
                <a:latin typeface="Comic Sans MS"/>
              </a:rPr>
              <a:t>0.5	0.7	1.0	1.5	2.0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28062502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Price, y ($)	</a:t>
            </a:r>
            <a:r>
              <a:rPr lang="en-US" b="0" i="0" u="none" strike="noStrike" baseline="0" smtClean="0">
                <a:latin typeface="Comic Sans MS"/>
              </a:rPr>
              <a:t>2250	3430	6400	11,000	20,4000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38271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GRAPHING WITH THE SLOPE-INTERCEPT FORM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3400" y="2286000"/>
            <a:ext cx="6076950" cy="213360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SLOPE-INTERCEPT FORM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m = slope and b = y-intercept; (0, b)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34286"/>
              </p:ext>
            </p:extLst>
          </p:nvPr>
        </p:nvGraphicFramePr>
        <p:xfrm>
          <a:off x="1930400" y="3352800"/>
          <a:ext cx="277653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3" imgW="672840" imgH="203040" progId="Equation.3">
                  <p:embed/>
                </p:oleObj>
              </mc:Choice>
              <mc:Fallback>
                <p:oleObj name="Equation" r:id="rId3" imgW="6728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30400" y="3352800"/>
                        <a:ext cx="2776538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533401" y="4953000"/>
            <a:ext cx="5867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Comic Sans MS" pitchFamily="66" charset="0"/>
                <a:cs typeface="Arial" pitchFamily="34" charset="0"/>
              </a:rPr>
              <a:t>Plot the point where the line crosses the y-axis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533400" y="5783997"/>
            <a:ext cx="5715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dirty="0" smtClean="0">
                <a:latin typeface="Comic Sans MS" pitchFamily="66" charset="0"/>
                <a:cs typeface="Arial" pitchFamily="34" charset="0"/>
              </a:rPr>
              <a:t>Find the slope and use it to plot the 2nd point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566058" y="6614994"/>
            <a:ext cx="5562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dirty="0" smtClean="0">
                <a:latin typeface="Comic Sans MS" pitchFamily="66" charset="0"/>
                <a:cs typeface="Arial" pitchFamily="34" charset="0"/>
              </a:rPr>
              <a:t>Draw a line through the two points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37305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omic Sans MS"/>
              </a:rPr>
              <a:t>Graph the equations using the slope-intercept form.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507936"/>
              </p:ext>
            </p:extLst>
          </p:nvPr>
        </p:nvGraphicFramePr>
        <p:xfrm>
          <a:off x="762000" y="2362200"/>
          <a:ext cx="229829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3" imgW="698400" imgH="393480" progId="Equation.3">
                  <p:embed/>
                </p:oleObj>
              </mc:Choice>
              <mc:Fallback>
                <p:oleObj name="Equation" r:id="rId3" imgW="6984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0" y="2362200"/>
                        <a:ext cx="2298290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697663" y="2362200"/>
            <a:ext cx="8743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m </a:t>
            </a:r>
            <a:r>
              <a:rPr lang="en-US" sz="2400" dirty="0" smtClean="0"/>
              <a:t>=</a:t>
            </a:r>
          </a:p>
          <a:p>
            <a:endParaRPr lang="en-US" sz="2400" dirty="0"/>
          </a:p>
          <a:p>
            <a:r>
              <a:rPr lang="en-US" sz="2400" dirty="0" smtClean="0"/>
              <a:t>b  = </a:t>
            </a:r>
            <a:endParaRPr lang="en-US" sz="2400" dirty="0"/>
          </a:p>
        </p:txBody>
      </p:sp>
      <p:pic>
        <p:nvPicPr>
          <p:cNvPr id="2050" name="Picture 2" descr="coordplane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59028"/>
            <a:ext cx="3770572" cy="377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28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omic Sans MS"/>
              </a:rPr>
              <a:t>Graph the equations using the slope-intercept form.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363706"/>
              </p:ext>
            </p:extLst>
          </p:nvPr>
        </p:nvGraphicFramePr>
        <p:xfrm>
          <a:off x="844550" y="2674938"/>
          <a:ext cx="2132013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3" imgW="647640" imgH="203040" progId="Equation.3">
                  <p:embed/>
                </p:oleObj>
              </mc:Choice>
              <mc:Fallback>
                <p:oleObj name="Equation" r:id="rId3" imgW="6476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4550" y="2674938"/>
                        <a:ext cx="2132013" cy="66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697663" y="2362200"/>
            <a:ext cx="8743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m </a:t>
            </a:r>
            <a:r>
              <a:rPr lang="en-US" sz="2400" dirty="0" smtClean="0"/>
              <a:t>=</a:t>
            </a:r>
          </a:p>
          <a:p>
            <a:endParaRPr lang="en-US" sz="2400" dirty="0"/>
          </a:p>
          <a:p>
            <a:r>
              <a:rPr lang="en-US" sz="2400" dirty="0" smtClean="0"/>
              <a:t>b  = </a:t>
            </a:r>
            <a:endParaRPr lang="en-US" sz="2400" dirty="0"/>
          </a:p>
        </p:txBody>
      </p:sp>
      <p:pic>
        <p:nvPicPr>
          <p:cNvPr id="2050" name="Picture 2" descr="coordplane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59028"/>
            <a:ext cx="3770572" cy="377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66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omic Sans MS"/>
              </a:rPr>
              <a:t>Graph the equations using the slope-intercept form.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964329"/>
              </p:ext>
            </p:extLst>
          </p:nvPr>
        </p:nvGraphicFramePr>
        <p:xfrm>
          <a:off x="615950" y="2362200"/>
          <a:ext cx="25908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Equation" r:id="rId3" imgW="787320" imgH="393480" progId="Equation.3">
                  <p:embed/>
                </p:oleObj>
              </mc:Choice>
              <mc:Fallback>
                <p:oleObj name="Equation" r:id="rId3" imgW="7873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5950" y="2362200"/>
                        <a:ext cx="2590800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697663" y="2362200"/>
            <a:ext cx="8743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m </a:t>
            </a:r>
            <a:r>
              <a:rPr lang="en-US" sz="2400" dirty="0" smtClean="0"/>
              <a:t>=</a:t>
            </a:r>
          </a:p>
          <a:p>
            <a:endParaRPr lang="en-US" sz="2400" dirty="0"/>
          </a:p>
          <a:p>
            <a:r>
              <a:rPr lang="en-US" sz="2400" dirty="0" smtClean="0"/>
              <a:t>b  = </a:t>
            </a:r>
            <a:endParaRPr lang="en-US" sz="2400" dirty="0"/>
          </a:p>
        </p:txBody>
      </p:sp>
      <p:pic>
        <p:nvPicPr>
          <p:cNvPr id="2050" name="Picture 2" descr="coordplane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59028"/>
            <a:ext cx="3770572" cy="377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84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857</Words>
  <Application>Microsoft Office PowerPoint</Application>
  <PresentationFormat>On-screen Show (4:3)</PresentationFormat>
  <Paragraphs>111</Paragraphs>
  <Slides>56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59" baseType="lpstr">
      <vt:lpstr>Office Theme</vt:lpstr>
      <vt:lpstr>Equation</vt:lpstr>
      <vt:lpstr>Microsoft Equation 3.0</vt:lpstr>
      <vt:lpstr>Chapter 2</vt:lpstr>
      <vt:lpstr>There are 4 ways to represent any function and 3 ways to write an equation of a line.</vt:lpstr>
      <vt:lpstr>There are 4 ways to represent any function:</vt:lpstr>
      <vt:lpstr>There are 3 ways to write an equation of a line:</vt:lpstr>
      <vt:lpstr>PowerPoint Presentation</vt:lpstr>
      <vt:lpstr>GRAPHING WITH THE SLOPE-INTERCEPT FORM</vt:lpstr>
      <vt:lpstr>Graph the equations using the slope-intercept form.</vt:lpstr>
      <vt:lpstr>Graph the equations using the slope-intercept form.</vt:lpstr>
      <vt:lpstr>Graph the equations using the slope-intercept form.</vt:lpstr>
      <vt:lpstr>USING THE SLOPE-INTERCEPT FORM</vt:lpstr>
      <vt:lpstr>GRAPHING HORIZONTAL AND VERICAL LINES</vt:lpstr>
      <vt:lpstr>P86#21-57x3 to be turned in Thur.</vt:lpstr>
      <vt:lpstr>GRAPHING WITH STANDARD FORM</vt:lpstr>
      <vt:lpstr>PowerPoint Presentation</vt:lpstr>
      <vt:lpstr>PowerPoint Presentation</vt:lpstr>
      <vt:lpstr>PowerPoint Presentation</vt:lpstr>
      <vt:lpstr>USING STANDARD FORM</vt:lpstr>
      <vt:lpstr>WRITING AN EQATION OF A LINE </vt:lpstr>
      <vt:lpstr>SLOPE-INTECEPT FORM Given the slope m and the y-intercept b use the equation:  y = mx +b </vt:lpstr>
      <vt:lpstr>POINT-SLOPE </vt:lpstr>
      <vt:lpstr>FORM Given slope m and a point (x1, y1), use this equation:  y – y1 =m(x – x1) </vt:lpstr>
      <vt:lpstr>TWO POINTS  Given two points (x1, y1) and (x2, y2), use the formula:   t find the slope m.  Then use the slope-intercept form or point-slope form with the slope and either point of the given points to write an equation of a line. </vt:lpstr>
      <vt:lpstr>WRITING AN EQUATION GIVEN THE SLOPE AND Y-INTERCEPT</vt:lpstr>
      <vt:lpstr>4.  m = -3 and b = 6    5.  m =  and b = -8  6.  m = 4 and b = 3</vt:lpstr>
      <vt:lpstr>PowerPoint Presentation</vt:lpstr>
      <vt:lpstr>WRITING AN EQUATION GIVEN THE SLOPE AND POINT</vt:lpstr>
      <vt:lpstr>7.  Write an equation of the line that passes through (2, 3) and has a slope of .</vt:lpstr>
      <vt:lpstr>    SLOPE-INTERCEPT FORM        </vt:lpstr>
      <vt:lpstr>8.  Write an equation of the line that passes through (5, 4) and has a slope of -3.</vt:lpstr>
      <vt:lpstr>    SLOPE-INTERCEPT FORM       </vt:lpstr>
      <vt:lpstr>WRITING EQUATIONS OF PERPENDICULAR AND PARALLEL LINES</vt:lpstr>
      <vt:lpstr>Write an equation of a line that passes through (3, 2) and is (a) perpendicular and (b) parallel to the line y = -3x + 2.</vt:lpstr>
      <vt:lpstr>    PERPENDICULAR                   PARALLEL</vt:lpstr>
      <vt:lpstr>Write an equation of a line that passes through (-2, 3) and is (a) perpendicular and (b) parallel to the line y = -4x + 1.</vt:lpstr>
      <vt:lpstr>PERPENDICULAR             PARALLEL</vt:lpstr>
      <vt:lpstr>WRITING AN EQUATION GIVEN TWO POINTS</vt:lpstr>
      <vt:lpstr>Write an equation of the line that passes through (-2, -1) and (3, 4).</vt:lpstr>
      <vt:lpstr>   SLOPE-INTERCEPT FORM         </vt:lpstr>
      <vt:lpstr>12.  Write an equation of the line that passes through (5, -2) and (2, 10).</vt:lpstr>
      <vt:lpstr>     SLOPE-INTERCEPT FORM       </vt:lpstr>
      <vt:lpstr>WRITING DIRECT VARIATON EQATIONS </vt:lpstr>
      <vt:lpstr>DIRECT VARIATION EQUATION y = kx and k 0.</vt:lpstr>
      <vt:lpstr>The nonzero constant k is called constant of variation and y is said to vary directly with x.  The graph of y = kx is a line through the origin. </vt:lpstr>
      <vt:lpstr>WRITING AND USING A DIRECT VARIATION EQUATION</vt:lpstr>
      <vt:lpstr>The variables x and y vary directly, and y = 12 and x = 4.</vt:lpstr>
      <vt:lpstr>13a. Write and graph an equation relating x and y.   13b. Find y when x = 5.</vt:lpstr>
      <vt:lpstr> The variables x and y vary directly, and y = 8 and x = -4.</vt:lpstr>
      <vt:lpstr>14a. Write and graph an equation relating x and y.   14b. Find x when y = 2.</vt:lpstr>
      <vt:lpstr>IDENTIFYING DIRECT VARIATION</vt:lpstr>
      <vt:lpstr>Tell whether the data show direct variation.  If so, write an equation relating and y.</vt:lpstr>
      <vt:lpstr>14-Karot Gold Chains (1 gram/in) </vt:lpstr>
      <vt:lpstr>Length, x (in) 16 18 20 24 30 </vt:lpstr>
      <vt:lpstr>Price, y ($) 288 324 360 432 540 </vt:lpstr>
      <vt:lpstr>Loose Diamonds (round, colorless, very small flaws) </vt:lpstr>
      <vt:lpstr>Weight, x (Carats) 0.5 0.7 1.0 1.5 2.0 </vt:lpstr>
      <vt:lpstr>Price, y ($) 2250 3430 6400 11,000 20,4000 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</dc:creator>
  <cp:lastModifiedBy>Raja, Sheila</cp:lastModifiedBy>
  <cp:revision>12</cp:revision>
  <dcterms:created xsi:type="dcterms:W3CDTF">2011-09-24T15:40:22Z</dcterms:created>
  <dcterms:modified xsi:type="dcterms:W3CDTF">2011-09-26T15:03:51Z</dcterms:modified>
</cp:coreProperties>
</file>